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085" y="-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Комплекс управления мишенным оборудованием войскового стрельбища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D:\Папа\Разное\фото блоков\кумовс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2257063"/>
            <a:ext cx="6336704" cy="43946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Комплекс управления мишенным оборудованием войскового стрельбища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4525963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305342"/>
            <a:ext cx="84296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Состоит из персонального компьютера с установленным программным обеспечением, блока согласования и контролируемых блоков. Блок согласования и контролируемый блок технически выполнены идентичными. </a:t>
            </a:r>
          </a:p>
          <a:p>
            <a:r>
              <a:rPr lang="ru-RU" dirty="0" smtClean="0"/>
              <a:t>Контролируемые блоки устанавливаются на мишенном поле. К каждому мишенному блоку может быть подключено до 8 мишенных установок или 8 целей. Связь компьютера с контролируемыми блоками осуществляется по уплотнённому каналу связи  (три провода). </a:t>
            </a:r>
          </a:p>
          <a:p>
            <a:r>
              <a:rPr lang="ru-RU" dirty="0" smtClean="0"/>
              <a:t>Питание мишенных установок производится по отдельной кабельной линии. </a:t>
            </a:r>
          </a:p>
          <a:p>
            <a:r>
              <a:rPr lang="ru-RU" dirty="0" smtClean="0"/>
              <a:t>Используемые мишенные установки типа УМУ-С-127, УМУ-Т-127.</a:t>
            </a:r>
          </a:p>
          <a:p>
            <a:r>
              <a:rPr lang="ru-RU" dirty="0" smtClean="0"/>
              <a:t>  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8272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Блок согласования, контролируемый блок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1644426" y="6858000"/>
            <a:ext cx="8715436" cy="4525963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770" y="1671662"/>
            <a:ext cx="6460558" cy="38455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827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1644426" y="6858000"/>
            <a:ext cx="8715436" cy="4525963"/>
          </a:xfrm>
        </p:spPr>
        <p:txBody>
          <a:bodyPr>
            <a:norm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357562"/>
            <a:ext cx="50006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ПУ</a:t>
            </a:r>
            <a:endParaRPr lang="ru-RU" b="1" dirty="0"/>
          </a:p>
        </p:txBody>
      </p:sp>
      <p:sp>
        <p:nvSpPr>
          <p:cNvPr id="6" name="Ромб 5"/>
          <p:cNvSpPr/>
          <p:nvPr/>
        </p:nvSpPr>
        <p:spPr>
          <a:xfrm>
            <a:off x="2357422" y="3500438"/>
            <a:ext cx="285752" cy="50006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/>
        </p:nvSpPr>
        <p:spPr>
          <a:xfrm>
            <a:off x="4214810" y="3500438"/>
            <a:ext cx="285752" cy="50006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6929454" y="3500438"/>
            <a:ext cx="285752" cy="50006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285984" y="3107529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285984" y="2714620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285984" y="2321711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285984" y="1928802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285984" y="5929330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285984" y="5536421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285984" y="5143512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285984" y="4750603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643306" y="3178967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643306" y="2786058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929190" y="3214686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929190" y="2821777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643306" y="5357826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643306" y="4964917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000628" y="5322107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5000628" y="4929198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500826" y="5250669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500826" y="4857760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500958" y="3000372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500958" y="2607463"/>
            <a:ext cx="142876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>
            <a:endCxn id="6" idx="1"/>
          </p:cNvCxnSpPr>
          <p:nvPr/>
        </p:nvCxnSpPr>
        <p:spPr>
          <a:xfrm>
            <a:off x="928662" y="3750471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2643174" y="3750471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8" idx="1"/>
          </p:cNvCxnSpPr>
          <p:nvPr/>
        </p:nvCxnSpPr>
        <p:spPr>
          <a:xfrm>
            <a:off x="4357686" y="3750471"/>
            <a:ext cx="257176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928662" y="4071942"/>
            <a:ext cx="6929486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Прямоугольная выноска 43"/>
          <p:cNvSpPr/>
          <p:nvPr/>
        </p:nvSpPr>
        <p:spPr>
          <a:xfrm>
            <a:off x="785786" y="2714620"/>
            <a:ext cx="1428760" cy="571504"/>
          </a:xfrm>
          <a:prstGeom prst="wedgeRectCallout">
            <a:avLst>
              <a:gd name="adj1" fmla="val 71795"/>
              <a:gd name="adj2" fmla="val 10846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Контролируемый блок №1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ая выноска 44"/>
          <p:cNvSpPr/>
          <p:nvPr/>
        </p:nvSpPr>
        <p:spPr>
          <a:xfrm>
            <a:off x="5929322" y="2643182"/>
            <a:ext cx="1428760" cy="571504"/>
          </a:xfrm>
          <a:prstGeom prst="wedgeRectCallout">
            <a:avLst>
              <a:gd name="adj1" fmla="val 28275"/>
              <a:gd name="adj2" fmla="val 9353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Контролируемый блок №</a:t>
            </a:r>
            <a:r>
              <a:rPr lang="en-US" sz="1200" b="1" dirty="0" smtClean="0">
                <a:solidFill>
                  <a:schemeClr val="bg1"/>
                </a:solidFill>
              </a:rPr>
              <a:t>----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ая выноска 45"/>
          <p:cNvSpPr/>
          <p:nvPr/>
        </p:nvSpPr>
        <p:spPr>
          <a:xfrm>
            <a:off x="142844" y="2071678"/>
            <a:ext cx="1428760" cy="571504"/>
          </a:xfrm>
          <a:prstGeom prst="wedgeRectCallout">
            <a:avLst>
              <a:gd name="adj1" fmla="val -26338"/>
              <a:gd name="adj2" fmla="val 16819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Пульт управления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7" name="Прямоугольная выноска 46"/>
          <p:cNvSpPr/>
          <p:nvPr/>
        </p:nvSpPr>
        <p:spPr>
          <a:xfrm>
            <a:off x="2571736" y="1357298"/>
            <a:ext cx="1428760" cy="571504"/>
          </a:xfrm>
          <a:prstGeom prst="wedgeRectCallout">
            <a:avLst>
              <a:gd name="adj1" fmla="val -58764"/>
              <a:gd name="adj2" fmla="val 7006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Мишенные установки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8" name="Прямоугольная выноска 47"/>
          <p:cNvSpPr/>
          <p:nvPr/>
        </p:nvSpPr>
        <p:spPr>
          <a:xfrm>
            <a:off x="755576" y="4725144"/>
            <a:ext cx="1428760" cy="571504"/>
          </a:xfrm>
          <a:prstGeom prst="wedgeRectCallout">
            <a:avLst>
              <a:gd name="adj1" fmla="val 4382"/>
              <a:gd name="adj2" fmla="val -16246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Питающая  кабельная линия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9" name="Прямоугольная выноска 48"/>
          <p:cNvSpPr/>
          <p:nvPr/>
        </p:nvSpPr>
        <p:spPr>
          <a:xfrm>
            <a:off x="3643306" y="2071678"/>
            <a:ext cx="1428760" cy="571504"/>
          </a:xfrm>
          <a:prstGeom prst="wedgeRectCallout">
            <a:avLst>
              <a:gd name="adj1" fmla="val -26338"/>
              <a:gd name="adj2" fmla="val 24072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Уплотнённый канал связи</a:t>
            </a:r>
            <a:endParaRPr lang="ru-RU" sz="1200" b="1" dirty="0">
              <a:solidFill>
                <a:schemeClr val="bg1"/>
              </a:solidFill>
            </a:endParaRPr>
          </a:p>
        </p:txBody>
      </p:sp>
      <p:cxnSp>
        <p:nvCxnSpPr>
          <p:cNvPr id="55" name="Соединительная линия уступом 54"/>
          <p:cNvCxnSpPr/>
          <p:nvPr/>
        </p:nvCxnSpPr>
        <p:spPr>
          <a:xfrm rot="5400000">
            <a:off x="3393273" y="4179099"/>
            <a:ext cx="1214446" cy="571504"/>
          </a:xfrm>
          <a:prstGeom prst="bentConnector3">
            <a:avLst>
              <a:gd name="adj1" fmla="val 981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>
            <a:stCxn id="7" idx="2"/>
            <a:endCxn id="21" idx="7"/>
          </p:cNvCxnSpPr>
          <p:nvPr/>
        </p:nvCxnSpPr>
        <p:spPr>
          <a:xfrm rot="5400000">
            <a:off x="3367118" y="4398644"/>
            <a:ext cx="1388708" cy="592428"/>
          </a:xfrm>
          <a:prstGeom prst="bentConnector3">
            <a:avLst>
              <a:gd name="adj1" fmla="val 1070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5400000">
            <a:off x="2750331" y="4750603"/>
            <a:ext cx="1357322" cy="1588"/>
          </a:xfrm>
          <a:prstGeom prst="bentConnector3">
            <a:avLst>
              <a:gd name="adj1" fmla="val 499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>
            <a:stCxn id="22" idx="2"/>
          </p:cNvCxnSpPr>
          <p:nvPr/>
        </p:nvCxnSpPr>
        <p:spPr>
          <a:xfrm rot="10800000">
            <a:off x="3428992" y="507207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0800000">
            <a:off x="3428992" y="5429264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Комплекс обеспечивает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1400" dirty="0" smtClean="0"/>
              <a:t>Управление каждой мишенной установкой как в ручном режиме так и по программе. Программное управление целями является основным.</a:t>
            </a:r>
          </a:p>
          <a:p>
            <a:pPr>
              <a:buFontTx/>
              <a:buChar char="-"/>
            </a:pPr>
            <a:r>
              <a:rPr lang="ru-RU" sz="1400" dirty="0" smtClean="0"/>
              <a:t>Шаг программирования – 1 сек.</a:t>
            </a:r>
          </a:p>
          <a:p>
            <a:pPr>
              <a:buFontTx/>
              <a:buChar char="-"/>
            </a:pPr>
            <a:r>
              <a:rPr lang="ru-RU" sz="1400" dirty="0" smtClean="0"/>
              <a:t>Возможность программирования порядка показа целей как одинаковым для всех </a:t>
            </a:r>
            <a:r>
              <a:rPr lang="ru-RU" sz="1400" dirty="0" smtClean="0"/>
              <a:t>направлений</a:t>
            </a:r>
            <a:r>
              <a:rPr lang="ru-RU" sz="1400" dirty="0" smtClean="0"/>
              <a:t>, так и индивидуальным  для каждого направления (с учётом соблюдения требований безопасности )</a:t>
            </a:r>
          </a:p>
          <a:p>
            <a:pPr>
              <a:buFontTx/>
              <a:buChar char="-"/>
            </a:pPr>
            <a:r>
              <a:rPr lang="ru-RU" sz="1400" dirty="0" smtClean="0"/>
              <a:t>Количество направлений для стрельбы – от  1 до 8</a:t>
            </a:r>
          </a:p>
          <a:p>
            <a:pPr>
              <a:buFontTx/>
              <a:buChar char="-"/>
            </a:pPr>
            <a:r>
              <a:rPr lang="ru-RU" sz="1400" dirty="0" smtClean="0"/>
              <a:t>Сбор и отображение информации о поражении с каждой мишенной установки. В случае включения мишенных  установок  в группу  идёт подсчёт поражений в группе.</a:t>
            </a:r>
          </a:p>
          <a:p>
            <a:pPr>
              <a:buFontTx/>
              <a:buChar char="-"/>
            </a:pPr>
            <a:r>
              <a:rPr lang="ru-RU" sz="1400" dirty="0" smtClean="0"/>
              <a:t>Визуальное  отображение установленного мишенного оборудования, интерактивный показ хода выполнения программы показа целей и отображение результатов выполнения упражнения  стреляющей сменой.</a:t>
            </a:r>
          </a:p>
          <a:p>
            <a:pPr>
              <a:buFontTx/>
              <a:buChar char="-"/>
            </a:pPr>
            <a:r>
              <a:rPr lang="ru-RU" sz="1400" dirty="0" smtClean="0"/>
              <a:t>Хранение результатов стрельбы </a:t>
            </a:r>
          </a:p>
          <a:p>
            <a:pPr>
              <a:buFontTx/>
              <a:buChar char="-"/>
            </a:pPr>
            <a:r>
              <a:rPr lang="ru-RU" sz="1400" dirty="0" smtClean="0"/>
              <a:t>При предварительном распределении обучаемых по направлениям стрельбы и по сменам  автоматическое ведение результатов для каждого стреляющего с возможностью вывода на печать  в виде ведомости </a:t>
            </a:r>
          </a:p>
          <a:p>
            <a:pPr>
              <a:buFontTx/>
              <a:buChar char="-"/>
            </a:pPr>
            <a:r>
              <a:rPr lang="ru-RU" sz="1400" dirty="0" smtClean="0"/>
              <a:t>Включение или отключение  освещения  - рубежей (исходного, открытия огня, прекращения огня), знаков (основного направления стрельбы и  опасных направлений), визуального сигнала красного или белого цвета на участковом пункте управления.</a:t>
            </a:r>
          </a:p>
          <a:p>
            <a:pPr>
              <a:buFontTx/>
              <a:buChar char="-"/>
            </a:pPr>
            <a:r>
              <a:rPr lang="ru-RU" sz="1400" dirty="0" smtClean="0"/>
              <a:t>Количество контролируемых блоков – до 255</a:t>
            </a:r>
          </a:p>
          <a:p>
            <a:pPr>
              <a:buFontTx/>
              <a:buChar char="-"/>
            </a:pPr>
            <a:r>
              <a:rPr lang="ru-RU" sz="1400" dirty="0" smtClean="0"/>
              <a:t>Количество управляемых мишенных установок (целей)  - до 2000 </a:t>
            </a:r>
            <a:r>
              <a:rPr lang="ru-RU" sz="1400" dirty="0" err="1" smtClean="0"/>
              <a:t>шт</a:t>
            </a:r>
            <a:endParaRPr lang="ru-RU" sz="1400" dirty="0" smtClean="0"/>
          </a:p>
          <a:p>
            <a:pPr>
              <a:buFontTx/>
              <a:buChar char="-"/>
            </a:pPr>
            <a:r>
              <a:rPr lang="ru-RU" sz="1400" dirty="0" smtClean="0"/>
              <a:t>Максимальная дальность размещения контролируемых блоков – до 1000 м</a:t>
            </a:r>
          </a:p>
          <a:p>
            <a:pPr>
              <a:buFontTx/>
              <a:buChar char="-"/>
            </a:pPr>
            <a:r>
              <a:rPr lang="ru-RU" sz="1400" dirty="0" smtClean="0"/>
              <a:t>Рабочее напряжение мишенного оборудования – 127 В</a:t>
            </a:r>
          </a:p>
          <a:p>
            <a:pPr>
              <a:buFontTx/>
              <a:buChar char="-"/>
            </a:pPr>
            <a:endParaRPr lang="ru-RU" sz="1400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249</TotalTime>
  <Words>315</Words>
  <Application>Microsoft Office PowerPoint</Application>
  <PresentationFormat>Экран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Комплекс управления мишенным оборудованием войскового стрельбища</vt:lpstr>
      <vt:lpstr>Комплекс управления мишенным оборудованием войскового стрельбища</vt:lpstr>
      <vt:lpstr>Блок согласования, контролируемый блок</vt:lpstr>
      <vt:lpstr> </vt:lpstr>
      <vt:lpstr>Комплекс обеспечивает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управления мишенной установки типа УМУ-С-127</dc:title>
  <dc:creator>User</dc:creator>
  <cp:lastModifiedBy>Striker</cp:lastModifiedBy>
  <cp:revision>27</cp:revision>
  <dcterms:created xsi:type="dcterms:W3CDTF">2012-01-27T19:57:03Z</dcterms:created>
  <dcterms:modified xsi:type="dcterms:W3CDTF">2015-08-13T01:54:54Z</dcterms:modified>
</cp:coreProperties>
</file>